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2" r:id="rId1"/>
  </p:sldMasterIdLst>
  <p:notesMasterIdLst>
    <p:notesMasterId r:id="rId56"/>
  </p:notesMasterIdLst>
  <p:handoutMasterIdLst>
    <p:handoutMasterId r:id="rId57"/>
  </p:handoutMasterIdLst>
  <p:sldIdLst>
    <p:sldId id="256" r:id="rId2"/>
    <p:sldId id="314" r:id="rId3"/>
    <p:sldId id="313" r:id="rId4"/>
    <p:sldId id="315" r:id="rId5"/>
    <p:sldId id="316" r:id="rId6"/>
    <p:sldId id="341" r:id="rId7"/>
    <p:sldId id="317" r:id="rId8"/>
    <p:sldId id="318" r:id="rId9"/>
    <p:sldId id="320" r:id="rId10"/>
    <p:sldId id="321" r:id="rId11"/>
    <p:sldId id="322" r:id="rId12"/>
    <p:sldId id="323" r:id="rId13"/>
    <p:sldId id="324" r:id="rId14"/>
    <p:sldId id="325" r:id="rId15"/>
    <p:sldId id="328" r:id="rId16"/>
    <p:sldId id="343" r:id="rId17"/>
    <p:sldId id="344" r:id="rId18"/>
    <p:sldId id="331" r:id="rId19"/>
    <p:sldId id="326" r:id="rId20"/>
    <p:sldId id="327" r:id="rId21"/>
    <p:sldId id="329" r:id="rId22"/>
    <p:sldId id="330" r:id="rId23"/>
    <p:sldId id="332" r:id="rId24"/>
    <p:sldId id="333" r:id="rId25"/>
    <p:sldId id="334" r:id="rId26"/>
    <p:sldId id="335" r:id="rId27"/>
    <p:sldId id="345" r:id="rId28"/>
    <p:sldId id="348" r:id="rId29"/>
    <p:sldId id="347" r:id="rId30"/>
    <p:sldId id="349" r:id="rId31"/>
    <p:sldId id="350" r:id="rId32"/>
    <p:sldId id="336" r:id="rId33"/>
    <p:sldId id="337" r:id="rId34"/>
    <p:sldId id="338" r:id="rId35"/>
    <p:sldId id="339" r:id="rId36"/>
    <p:sldId id="340" r:id="rId37"/>
    <p:sldId id="342" r:id="rId38"/>
    <p:sldId id="351" r:id="rId39"/>
    <p:sldId id="352" r:id="rId40"/>
    <p:sldId id="356" r:id="rId41"/>
    <p:sldId id="355" r:id="rId42"/>
    <p:sldId id="354" r:id="rId43"/>
    <p:sldId id="353" r:id="rId44"/>
    <p:sldId id="361" r:id="rId45"/>
    <p:sldId id="357" r:id="rId46"/>
    <p:sldId id="358" r:id="rId47"/>
    <p:sldId id="359" r:id="rId48"/>
    <p:sldId id="360" r:id="rId49"/>
    <p:sldId id="362" r:id="rId50"/>
    <p:sldId id="363" r:id="rId51"/>
    <p:sldId id="364" r:id="rId52"/>
    <p:sldId id="365" r:id="rId53"/>
    <p:sldId id="366" r:id="rId54"/>
    <p:sldId id="367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DDFD"/>
    <a:srgbClr val="D2FD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420"/>
    <p:restoredTop sz="77606"/>
  </p:normalViewPr>
  <p:slideViewPr>
    <p:cSldViewPr snapToGrid="0" snapToObjects="1">
      <p:cViewPr varScale="1">
        <p:scale>
          <a:sx n="67" d="100"/>
          <a:sy n="67" d="100"/>
        </p:scale>
        <p:origin x="588" y="66"/>
      </p:cViewPr>
      <p:guideLst/>
    </p:cSldViewPr>
  </p:slideViewPr>
  <p:outlineViewPr>
    <p:cViewPr>
      <p:scale>
        <a:sx n="33" d="100"/>
        <a:sy n="33" d="100"/>
      </p:scale>
      <p:origin x="0" y="-209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C03FA7E-C0FE-C045-AAAC-158F14B22F0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328A4D-A14B-3245-961A-CC6FA14B2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082F42-B272-6341-A1E6-A383959E9161}" type="datetimeFigureOut">
              <a:t>25/02/2025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9A741E-7CF8-E544-A6C0-A62A56AEC2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13C770-2D63-404F-8357-B4293AA2D0D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AE48D-2150-2A43-879C-DE2B8B09F8EA}" type="slidenum"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5296293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2FCEB6-83FF-214F-928E-07C822290428}" type="datetimeFigureOut">
              <a:rPr lang="en-US" smtClean="0"/>
              <a:t>25/02/2025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CB716-7063-1746-A605-32018C0DF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3931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160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26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345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008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02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244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836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735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61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543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417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721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604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1551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309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1777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706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9499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841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710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517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594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239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712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686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52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589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F91D734-B9F9-DC49-8E16-D44559527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062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May 20,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F91D734-B9F9-DC49-8E16-D44559527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761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May 20,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F91D734-B9F9-DC49-8E16-D4455952758E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26458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May 20,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F91D734-B9F9-DC49-8E16-D44559527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544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May 20,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F91D734-B9F9-DC49-8E16-D4455952758E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23549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May 20,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F91D734-B9F9-DC49-8E16-D44559527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5575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May 20,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630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May 20,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138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5088" y="361678"/>
            <a:ext cx="9652844" cy="781322"/>
          </a:xfrm>
        </p:spPr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5657" y="1371600"/>
            <a:ext cx="10328955" cy="4539622"/>
          </a:xfrm>
        </p:spPr>
        <p:txBody>
          <a:bodyPr>
            <a:normAutofit/>
          </a:bodyPr>
          <a:lstStyle>
            <a:lvl1pPr algn="just">
              <a:lnSpc>
                <a:spcPct val="120000"/>
              </a:lnSpc>
              <a:defRPr sz="2400"/>
            </a:lvl1pPr>
            <a:lvl2pPr algn="just">
              <a:lnSpc>
                <a:spcPct val="120000"/>
              </a:lnSpc>
              <a:defRPr sz="2000"/>
            </a:lvl2pPr>
            <a:lvl3pPr algn="just">
              <a:lnSpc>
                <a:spcPct val="120000"/>
              </a:lnSpc>
              <a:defRPr sz="1800"/>
            </a:lvl3pPr>
            <a:lvl4pPr algn="just">
              <a:lnSpc>
                <a:spcPct val="120000"/>
              </a:lnSpc>
              <a:defRPr sz="1600"/>
            </a:lvl4pPr>
            <a:lvl5pPr algn="just">
              <a:lnSpc>
                <a:spcPct val="120000"/>
              </a:lnSpc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3E9987-CF4F-C6A7-C88D-05042D106C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0817" y="306333"/>
            <a:ext cx="989430" cy="546377"/>
          </a:xfrm>
          <a:prstGeom prst="rect">
            <a:avLst/>
          </a:prstGeom>
        </p:spPr>
      </p:pic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AED1E68-F8AA-7AFB-45BB-C6DA83E678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51768" y="6424051"/>
            <a:ext cx="1146283" cy="370396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tx1"/>
                </a:solidFill>
              </a:defRPr>
            </a:lvl1pPr>
          </a:lstStyle>
          <a:p>
            <a:pPr algn="l"/>
            <a:r>
              <a:rPr lang="en-US" dirty="0"/>
              <a:t>May 20, 2022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78C97AB-C86A-63BE-3457-97FA34D56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98051" y="6429322"/>
            <a:ext cx="7726794" cy="365125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503073 - Lesson 4: Javascript Language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EFF7CB6-5AC1-8F79-9BDE-63F7C9E6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4845" y="6424051"/>
            <a:ext cx="779767" cy="365125"/>
          </a:xfrm>
        </p:spPr>
        <p:txBody>
          <a:bodyPr/>
          <a:lstStyle>
            <a:lvl1pPr>
              <a:defRPr sz="1100" b="1">
                <a:solidFill>
                  <a:schemeClr val="tx1"/>
                </a:solidFill>
              </a:defRPr>
            </a:lvl1pPr>
          </a:lstStyle>
          <a:p>
            <a:fld id="{3F91D734-B9F9-DC49-8E16-D445595275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120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F91D734-B9F9-DC49-8E16-D4455952758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F9650C3-094F-A64E-85AC-7B011134C2F4}"/>
              </a:ext>
            </a:extLst>
          </p:cNvPr>
          <p:cNvSpPr txBox="1">
            <a:spLocks/>
          </p:cNvSpPr>
          <p:nvPr userDrawn="1"/>
        </p:nvSpPr>
        <p:spPr>
          <a:xfrm>
            <a:off x="1851768" y="6130537"/>
            <a:ext cx="3088367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/>
              <a:t>503073 – Lập trình web &amp; ứng dung: Chương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C40BEE-FED5-B440-AA55-61699905D46D}"/>
              </a:ext>
            </a:extLst>
          </p:cNvPr>
          <p:cNvSpPr txBox="1"/>
          <p:nvPr userDrawn="1"/>
        </p:nvSpPr>
        <p:spPr>
          <a:xfrm>
            <a:off x="11041474" y="6186976"/>
            <a:ext cx="4631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7AC3159-6B40-DE4D-A49E-46DBF7167BD9}" type="slidenum">
              <a:rPr lang="en-VN" sz="1000">
                <a:solidFill>
                  <a:schemeClr val="tx1">
                    <a:lumMod val="75000"/>
                    <a:lumOff val="25000"/>
                  </a:schemeClr>
                </a:solidFill>
              </a:rPr>
              <a:t>‹#›</a:t>
            </a:fld>
            <a:endParaRPr lang="en-VN" sz="1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280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F91D734-B9F9-DC49-8E16-D4455952758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5FDEC1C-5A66-E44F-AFC8-F2FE1994A7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05048" y="6130537"/>
            <a:ext cx="1146283" cy="3703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May 20, 2022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7C47D01E-D6B4-1F48-AF58-2DAAEC16195D}"/>
              </a:ext>
            </a:extLst>
          </p:cNvPr>
          <p:cNvSpPr txBox="1">
            <a:spLocks/>
          </p:cNvSpPr>
          <p:nvPr userDrawn="1"/>
        </p:nvSpPr>
        <p:spPr>
          <a:xfrm>
            <a:off x="1851768" y="6130537"/>
            <a:ext cx="3088367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/>
              <a:t>503073 – Lập trình web &amp; ứng dung: Chương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C7D42F-3094-314D-8AB8-B61320FDE09D}"/>
              </a:ext>
            </a:extLst>
          </p:cNvPr>
          <p:cNvSpPr txBox="1"/>
          <p:nvPr userDrawn="1"/>
        </p:nvSpPr>
        <p:spPr>
          <a:xfrm>
            <a:off x="11041474" y="6186976"/>
            <a:ext cx="4631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7AC3159-6B40-DE4D-A49E-46DBF7167BD9}" type="slidenum">
              <a:rPr lang="en-VN" sz="1000">
                <a:solidFill>
                  <a:schemeClr val="tx1">
                    <a:lumMod val="75000"/>
                    <a:lumOff val="25000"/>
                  </a:schemeClr>
                </a:solidFill>
              </a:rPr>
              <a:t>‹#›</a:t>
            </a:fld>
            <a:endParaRPr lang="en-VN" sz="1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435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May 20,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F91D734-B9F9-DC49-8E16-D44559527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464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May 20, 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390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May 20, 2022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0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May 20,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18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May 20,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F91D734-B9F9-DC49-8E16-D44559527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84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F91D734-B9F9-DC49-8E16-D44559527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482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607C9-955A-0349-BF6E-C0676F0275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8399"/>
            <a:ext cx="9144000" cy="76194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>
                <a:solidFill>
                  <a:schemeClr val="accent1"/>
                </a:solidFill>
              </a:rPr>
              <a:t>503073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3B8396-4B5C-9848-BCC6-2EFB7B6EA5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890" y="3002885"/>
            <a:ext cx="12004110" cy="690723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4000" b="1">
                <a:solidFill>
                  <a:srgbClr val="C00000"/>
                </a:solidFill>
              </a:rPr>
              <a:t>WEB PROGRAMMING &amp; APPLICATIONS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B583221-5B0A-D04F-819C-7CF3FB18A03E}"/>
              </a:ext>
            </a:extLst>
          </p:cNvPr>
          <p:cNvSpPr txBox="1">
            <a:spLocks/>
          </p:cNvSpPr>
          <p:nvPr/>
        </p:nvSpPr>
        <p:spPr>
          <a:xfrm>
            <a:off x="1524000" y="4301153"/>
            <a:ext cx="9144000" cy="690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000" b="1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DCAD127-A742-5742-B4A7-00B02E265541}"/>
              </a:ext>
            </a:extLst>
          </p:cNvPr>
          <p:cNvSpPr txBox="1">
            <a:spLocks/>
          </p:cNvSpPr>
          <p:nvPr/>
        </p:nvSpPr>
        <p:spPr>
          <a:xfrm>
            <a:off x="187890" y="3824700"/>
            <a:ext cx="12004110" cy="690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LESSON 5: JAVASCRIPT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2752E5-7F2B-854E-A1CF-17547DDDF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742" y="863635"/>
            <a:ext cx="1768405" cy="976537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CFFDD71B-8D0F-D575-ED3F-9BD2218FDEA7}"/>
              </a:ext>
            </a:extLst>
          </p:cNvPr>
          <p:cNvSpPr txBox="1">
            <a:spLocks/>
          </p:cNvSpPr>
          <p:nvPr/>
        </p:nvSpPr>
        <p:spPr>
          <a:xfrm>
            <a:off x="187890" y="4529540"/>
            <a:ext cx="12004110" cy="690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5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41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67D1A-17D2-A345-BDD3-FDCEF93A2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ACDE5-CC55-F94E-8AE4-51B43529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657" y="2521974"/>
            <a:ext cx="10328955" cy="338924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600" b="1" dirty="0">
                <a:latin typeface="Calibri" panose="020F0502020204030204" pitchFamily="34" charset="0"/>
                <a:cs typeface="Calibri" panose="020F0502020204030204" pitchFamily="34" charset="0"/>
              </a:rPr>
              <a:t>Internal Javascipt</a:t>
            </a:r>
            <a:endParaRPr lang="en-VN" sz="6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29CAC-0B64-3CD9-9385-2EFDD871B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DD3CB-927D-BB42-E432-A9019141E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75C4B-6D38-C0ED-837A-72C2C107B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3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B5873-CF7C-9D43-A47E-16F92F23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Inline Javascript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0FEFD-3770-B945-B42F-E39807517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Internal javascript is the js code written inside the </a:t>
            </a:r>
            <a:r>
              <a:rPr lang="en-US">
                <a:solidFill>
                  <a:srgbClr val="C00000"/>
                </a:solidFill>
              </a:rPr>
              <a:t>&lt;script&gt;</a:t>
            </a:r>
            <a:r>
              <a:rPr lang="en-US"/>
              <a:t> tag, these tags are usually placed inside the </a:t>
            </a:r>
            <a:r>
              <a:rPr lang="en-US">
                <a:solidFill>
                  <a:srgbClr val="C00000"/>
                </a:solidFill>
              </a:rPr>
              <a:t>&lt;head&gt; </a:t>
            </a:r>
            <a:r>
              <a:rPr lang="en-US"/>
              <a:t>tag or before the </a:t>
            </a:r>
            <a:r>
              <a:rPr lang="en-US">
                <a:solidFill>
                  <a:srgbClr val="C00000"/>
                </a:solidFill>
              </a:rPr>
              <a:t>&lt;/body&gt;</a:t>
            </a:r>
            <a:r>
              <a:rPr lang="en-US"/>
              <a:t> tag.</a:t>
            </a:r>
            <a:endParaRPr lang="en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CAA28-07DB-F242-BC6D-4C83E40CE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705" y="3287455"/>
            <a:ext cx="7728590" cy="32088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65000"/>
              </a:schemeClr>
            </a:solidFill>
          </a:ln>
          <a:effectLst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26E4C-44B1-DB40-7A7F-585C1C473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6C0E2-9497-7E85-F088-1B323421D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AA3373-80FE-82B6-F7C1-AA3AE2199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46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67D1A-17D2-A345-BDD3-FDCEF93A2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ACDE5-CC55-F94E-8AE4-51B43529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657" y="2521974"/>
            <a:ext cx="10328955" cy="338924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600" b="1" dirty="0">
                <a:latin typeface="Calibri" panose="020F0502020204030204" pitchFamily="34" charset="0"/>
                <a:cs typeface="Calibri" panose="020F0502020204030204" pitchFamily="34" charset="0"/>
              </a:rPr>
              <a:t>External Javascipt</a:t>
            </a:r>
            <a:endParaRPr lang="en-VN" sz="6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D5DC6-A032-46AD-29A7-F0CF8D017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6DF05-8431-334C-19FD-3129E095E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87C76-6C2D-38B9-6804-5E7C65D94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07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B5873-CF7C-9D43-A47E-16F92F23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External Javascript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0FEFD-3770-B945-B42F-E39807517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External javascript is js code written in a separate file with the extension </a:t>
            </a:r>
            <a:r>
              <a:rPr lang="en-US" b="1">
                <a:solidFill>
                  <a:srgbClr val="C00000"/>
                </a:solidFill>
              </a:rPr>
              <a:t>*.js</a:t>
            </a:r>
            <a:r>
              <a:rPr lang="en-US"/>
              <a:t>. This file is then referenced from HTML via the &lt;script&gt; tag.</a:t>
            </a:r>
            <a:endParaRPr lang="en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C6BBD3-3077-2B43-A297-44D4DC008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0" y="2796389"/>
            <a:ext cx="6083300" cy="152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500893-B150-2640-9FDE-0F4C44DCE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550" y="4530707"/>
            <a:ext cx="5676900" cy="2108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65000"/>
              </a:schemeClr>
            </a:solidFill>
          </a:ln>
          <a:effectLst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D5907-DC21-B638-F531-D87335CBF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5559C6-AEAC-F7AD-E63E-A5D5B9B74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F694E8-DA33-A4D7-A53C-4CADE061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9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67D1A-17D2-A345-BDD3-FDCEF93A2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ACDE5-CC55-F94E-8AE4-51B43529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657" y="2521974"/>
            <a:ext cx="10328955" cy="338924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600" b="1" dirty="0">
                <a:latin typeface="Calibri" panose="020F0502020204030204" pitchFamily="34" charset="0"/>
                <a:cs typeface="Calibri" panose="020F0502020204030204" pitchFamily="34" charset="0"/>
              </a:rPr>
              <a:t>Basic Syntax Examples</a:t>
            </a:r>
            <a:endParaRPr lang="en-VN" sz="6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BCAD1-8AF6-A869-9F3F-7FF689883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B5287C-0E10-4E90-26E8-80F985E69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F5032-AD26-B0E6-053B-3B60BADE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86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B5873-CF7C-9D43-A47E-16F92F23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Data types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E496A-8405-3B49-9DB0-9E65CAD56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JavaScript variables can hold many data types: numbers, strings, objects and more.</a:t>
            </a:r>
            <a:endParaRPr lang="en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0C5C83-17DF-7D43-B3D6-EE7EE7FF9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100" y="2082172"/>
            <a:ext cx="4280489" cy="45593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9C0381-981A-8D4C-BF4E-CC9B9FA86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3117222"/>
            <a:ext cx="4610100" cy="279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65000"/>
              </a:schemeClr>
            </a:solidFill>
          </a:ln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49B7C-AD8D-1B88-A7B2-4ED1C0E54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3880B-F767-8043-1C8F-EAF664097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A50C79-EC93-0C07-938A-B14B760AA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96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B5873-CF7C-9D43-A47E-16F92F23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== vs ===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DB5DB4-1047-1546-A052-E38DE7D92C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1862" y="1521129"/>
            <a:ext cx="10328275" cy="44771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C1539C-4F00-07C8-F5DE-A662D0E6D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D8E30D-6CB1-1A10-6EAB-FC142DB8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90829-7B40-6A2E-A46D-F386B526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558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B5873-CF7C-9D43-A47E-16F92F23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== vs ===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53F688-74D8-4F40-94C1-EEB3C5691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1862" y="1664709"/>
            <a:ext cx="10328275" cy="43669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95000"/>
              </a:schemeClr>
            </a:solidFill>
          </a:ln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DF0DC-664E-F65C-03D0-B70E800B4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918FF-3994-0E4D-685A-5752D537E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6A54C-B290-9F73-C4B1-44D5AE4C0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22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2F720-07EF-C641-A78E-6323E62C0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String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1EC3A7-4696-EC40-B8AB-216DF1E28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7581" y="1963209"/>
            <a:ext cx="10596837" cy="39465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65000"/>
              </a:schemeClr>
            </a:solidFill>
          </a:ln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BFF1E8-CB7C-673D-7D83-6F4387586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DC0E09-B80E-3DA0-55E7-2D87A5E41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70E78-BF58-89E7-F313-1E940BA8B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87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B5873-CF7C-9D43-A47E-16F92F23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Variable and if-else statement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275952-CBD0-3847-9BB8-E19849AB3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5287" y="1501775"/>
            <a:ext cx="6321425" cy="46622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65000"/>
              </a:schemeClr>
            </a:solidFill>
          </a:ln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0A93B0-748A-0E3A-FD66-FCAD9523E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169C8-DAEF-3AA3-BCB5-3F3EEEB13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4A370B-E9F5-7D13-7B3E-AA3B3C5A4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85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6D041-1DBD-DA4A-BD03-FE7A0A34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F6246-607E-4D4E-A54A-901CB334A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/>
              <a:t>Basic Javascript</a:t>
            </a:r>
          </a:p>
          <a:p>
            <a:r>
              <a:rPr lang="en-VN"/>
              <a:t>Document Object Model</a:t>
            </a:r>
          </a:p>
          <a:p>
            <a:r>
              <a:rPr lang="en-VN"/>
              <a:t>Form Handling</a:t>
            </a:r>
          </a:p>
          <a:p>
            <a:r>
              <a:rPr lang="en-VN"/>
              <a:t>Callback</a:t>
            </a:r>
          </a:p>
          <a:p>
            <a:r>
              <a:rPr lang="en-VN"/>
              <a:t>Ajax</a:t>
            </a:r>
          </a:p>
          <a:p>
            <a:r>
              <a:rPr lang="en-VN"/>
              <a:t>Web API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DEF59-17EF-A8AC-7E5C-0F021C9E7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C98B7-E3C4-15CF-EF93-187C1C840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EA647-1D00-C41D-949F-A73CB4A44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43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B5873-CF7C-9D43-A47E-16F92F23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Constant and for/while loop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A5D0E5-4408-9846-8EA3-ACC579EFA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7590" y="1565275"/>
            <a:ext cx="7916819" cy="49310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65000"/>
              </a:schemeClr>
            </a:solidFill>
          </a:ln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F1AD30-13FA-0390-33CD-747EE2801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E38D8A-2F04-F8ED-76EC-5FAFC1ACD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369BE3-89EA-086B-0D2F-96CF81C67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1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B5873-CF7C-9D43-A47E-16F92F23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Function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F9119A0-65DC-D642-9998-5366D7BA54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8240" y="1179255"/>
            <a:ext cx="6315520" cy="53170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65000"/>
              </a:schemeClr>
            </a:solidFill>
          </a:ln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9B7C6D-AB48-1C2C-D8D5-560865924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41D479-4423-5C38-139C-70B86FB1F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A08B7C-BCA6-F36A-F135-020676293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0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B5873-CF7C-9D43-A47E-16F92F23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DA1C0D-5468-004F-8139-506DE1476C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9888" y="783811"/>
            <a:ext cx="5932223" cy="57125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65000"/>
              </a:schemeClr>
            </a:solidFill>
          </a:ln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0E7964-F7F9-5185-3FCB-988A724D5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3D92C0-A16F-2D58-15E0-55D2BA3E4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B34DC4-AE5B-C425-42FF-A435CBB1D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90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67D1A-17D2-A345-BDD3-FDCEF93A2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ACDE5-CC55-F94E-8AE4-51B43529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2521974"/>
            <a:ext cx="12022667" cy="338924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8000" b="1" dirty="0">
                <a:latin typeface="Calibri" panose="020F0502020204030204" pitchFamily="34" charset="0"/>
                <a:cs typeface="Calibri" panose="020F0502020204030204" pitchFamily="34" charset="0"/>
              </a:rPr>
              <a:t>Callback Function</a:t>
            </a:r>
            <a:endParaRPr lang="en-VN" sz="8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2CE5C-87FC-6C4B-2123-B0A9AC509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84BCD-2DC0-AACC-EFE4-2E9426712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DF168-A83A-7F26-C64A-17C51128B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44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B5873-CF7C-9D43-A47E-16F92F23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Callback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0FEFD-3770-B945-B42F-E39807517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callback is a function passed as an argument to another function.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1917FF-4895-E14D-ABE4-B5971B0DA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0" y="1991784"/>
            <a:ext cx="7899400" cy="47371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65000"/>
              </a:schemeClr>
            </a:solidFill>
          </a:ln>
          <a:effectLst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D05A8-2AC3-F491-61DC-209103F90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9CCB1-0960-7D49-CABC-A2A3A4989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FCE15-9347-B989-257F-0BE975E2A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98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B5873-CF7C-9D43-A47E-16F92F23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Callback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0FEFD-3770-B945-B42F-E39807517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04C78C-4985-674B-BC68-598739C65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463" y="2216149"/>
            <a:ext cx="8533073" cy="32702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65000"/>
              </a:schemeClr>
            </a:solidFill>
          </a:ln>
          <a:effectLst/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DC3330-1514-E683-792A-F897EC474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F4DA8-A6DA-A1DE-111A-4DE021E4D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EFD032-6A02-0320-C09F-94E78B75E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56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B5873-CF7C-9D43-A47E-16F92F23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Callback function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827CB9-48DF-CE42-842D-237BD945C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849" y="4984750"/>
            <a:ext cx="5702300" cy="1663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8352F33-6A72-2E44-8D6A-9967CC36C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30999" y="1143000"/>
            <a:ext cx="7730002" cy="36660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65000"/>
              </a:schemeClr>
            </a:solidFill>
          </a:ln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FD84D3-0FFB-B0E1-BC67-8C6D130EC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DE1717-D10D-88EB-21D7-DB898DC3A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E94358-6984-E206-51F2-82AB2FF65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60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67D1A-17D2-A345-BDD3-FDCEF93A2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ACDE5-CC55-F94E-8AE4-51B43529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2521974"/>
            <a:ext cx="12022667" cy="338924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8000" b="1" dirty="0">
                <a:latin typeface="Calibri" panose="020F0502020204030204" pitchFamily="34" charset="0"/>
                <a:cs typeface="Calibri" panose="020F0502020204030204" pitchFamily="34" charset="0"/>
              </a:rPr>
              <a:t>Arrow function</a:t>
            </a:r>
            <a:endParaRPr lang="en-VN" sz="8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35D3A-2AB2-6D29-1146-39DE87A5D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E6EFF-D293-7F7B-9722-25DAFCE50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C2EF9-7DEC-58BF-6EEE-4F760CCCB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52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301D2-C0DA-0B43-B030-2D2C9C3C6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Arrow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E1CC4-E136-2949-A230-5FC022EB8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Arrow functions allow us to write shorter function syntax.</a:t>
            </a:r>
            <a:endParaRPr lang="en-VN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0A92A88-C0C0-7443-8113-6A7203F1E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76" y="2904853"/>
            <a:ext cx="5018671" cy="25815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9EB92A-DC3C-AF4F-AFD5-DF32CC22D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360" y="2904853"/>
            <a:ext cx="5217252" cy="25815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ECAEAC-9B71-2C56-E8E8-2596DD9DD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66FEFE-E93F-B561-E91F-EECC7DCF5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2355D1D-2C9D-2196-8E9E-6B8370256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33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301D2-C0DA-0B43-B030-2D2C9C3C6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Arrow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E1CC4-E136-2949-A230-5FC022EB8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If the function has only one statement, and the statement returns a value, you can remove the brackets and the return keyword.</a:t>
            </a:r>
            <a:endParaRPr lang="en-VN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0A92A88-C0C0-7443-8113-6A7203F1E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002" y="3176967"/>
            <a:ext cx="5018671" cy="25815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CE4C95-0E5D-9545-891D-CAE89AECC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328" y="2632738"/>
            <a:ext cx="5333155" cy="15628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4535F6-1C72-5847-BE81-88D73D962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738" y="4472342"/>
            <a:ext cx="5311873" cy="16674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CD89C1-7682-9CF3-768C-2633B4316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C38E04-8126-A476-860A-A85FA2AA9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2FBF0E-F3D4-0E38-1EE0-26C0C16E4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9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67D1A-17D2-A345-BDD3-FDCEF93A2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ACDE5-CC55-F94E-8AE4-51B43529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657" y="2521974"/>
            <a:ext cx="10328955" cy="338924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600" b="1" dirty="0">
                <a:latin typeface="Calibri" panose="020F0502020204030204" pitchFamily="34" charset="0"/>
                <a:cs typeface="Calibri" panose="020F0502020204030204" pitchFamily="34" charset="0"/>
              </a:rPr>
              <a:t>Javascipt Introduction</a:t>
            </a:r>
            <a:endParaRPr lang="en-VN" sz="6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58D0D-6D82-F83A-2FD0-07B566846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16A44-3EF5-326F-A3B0-2E53248C1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DE5ED-35C5-E7DC-4731-960001992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9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B80C5-B13B-D943-8D80-B57966B7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Arrow function as a callback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3DA26B-A19F-4347-BE1F-D859F2E98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570" y="1314357"/>
            <a:ext cx="6060772" cy="31643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E1C3A2-FF86-0740-9F16-96AC1874D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496" y="3429000"/>
            <a:ext cx="5709183" cy="31643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2207F3-7F58-DA15-C98A-350EDF38D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6C6D60-A52D-484F-36B8-B232C5BE3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E9B6A-50DC-056A-F423-2D2467A6E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17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B80C5-B13B-D943-8D80-B57966B7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Reduced Arrow function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3DA26B-A19F-4347-BE1F-D859F2E98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1308" y="1314361"/>
            <a:ext cx="6060772" cy="31643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75BAD1-1D02-564F-88B0-54BC686D2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978" y="4008869"/>
            <a:ext cx="8310306" cy="25446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AD3674-9330-8209-C337-4536BE1F8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766D89-FBA8-ED3E-F8DF-606F7FCE4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FFE429-6135-5744-D0B1-C82B444E7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00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67D1A-17D2-A345-BDD3-FDCEF93A2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ACDE5-CC55-F94E-8AE4-51B43529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2521974"/>
            <a:ext cx="12022667" cy="338924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8000" b="1" dirty="0">
                <a:latin typeface="Calibri" panose="020F0502020204030204" pitchFamily="34" charset="0"/>
                <a:cs typeface="Calibri" panose="020F0502020204030204" pitchFamily="34" charset="0"/>
              </a:rPr>
              <a:t>setTimeout</a:t>
            </a:r>
            <a:endParaRPr lang="en-VN" sz="8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DA874-6EFF-E42F-5F64-2ABE385E8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2BE1F-56BE-1369-E019-A4E39ED70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D6776-51EA-615C-2D18-E2D080C44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02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6D041-1DBD-DA4A-BD03-FE7A0A34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setTimeout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F6246-607E-4D4E-A54A-901CB334A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Executes a function, after waiting a specified number of milliseconds.</a:t>
            </a:r>
          </a:p>
          <a:p>
            <a:pPr marL="0" indent="0" algn="ctr">
              <a:buNone/>
            </a:pPr>
            <a:r>
              <a:rPr lang="en-US" b="1" i="1"/>
              <a:t>setTimeout</a:t>
            </a:r>
            <a:r>
              <a:rPr lang="en-US" i="1"/>
              <a:t>(</a:t>
            </a:r>
            <a:r>
              <a:rPr lang="en-US" i="1">
                <a:solidFill>
                  <a:srgbClr val="C00000"/>
                </a:solidFill>
              </a:rPr>
              <a:t>function</a:t>
            </a:r>
            <a:r>
              <a:rPr lang="en-US" i="1"/>
              <a:t>, </a:t>
            </a:r>
            <a:r>
              <a:rPr lang="en-US" i="1">
                <a:solidFill>
                  <a:srgbClr val="C00000"/>
                </a:solidFill>
              </a:rPr>
              <a:t>milliseconds</a:t>
            </a:r>
            <a:r>
              <a:rPr lang="en-US" i="1"/>
              <a:t>);</a:t>
            </a:r>
            <a:endParaRPr lang="en-VN" i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DB8E8-7A81-1C4E-9FAA-C906BB506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084" y="3029220"/>
            <a:ext cx="8420100" cy="3568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65000"/>
              </a:schemeClr>
            </a:solidFill>
          </a:ln>
          <a:effectLst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CE2878-4FAC-1C28-3B2D-EAA5256A1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4AFEDA-47C7-EF94-8AEE-6BE6E427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A85881-D8F5-7BD5-5809-5C144D200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7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6D041-1DBD-DA4A-BD03-FE7A0A34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setTimeout v2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7AB042-B463-5349-A847-83CBF88D4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9975" y="2064808"/>
            <a:ext cx="10752049" cy="38110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65000"/>
              </a:schemeClr>
            </a:solidFill>
          </a:ln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8CCA88-740A-7C04-4098-A39DF8722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764D4D-058B-7558-4ABC-91780FD49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83F2F-D530-8ABA-D8BE-DCF73E51C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5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6D041-1DBD-DA4A-BD03-FE7A0A34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setTimeout v3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6156BB-E9FE-DF44-B7DD-D1316BF38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80" y="1902882"/>
            <a:ext cx="11210840" cy="40407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65000"/>
              </a:schemeClr>
            </a:solidFill>
          </a:ln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9490A2-A487-527B-F05E-8431A7855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53925B-100D-002D-9FB3-219588185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BD02FC-EB37-2327-0BEE-6AEC38324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0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6D041-1DBD-DA4A-BD03-FE7A0A34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setTimeout v4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F39121-58A1-EF4B-996D-536CEC1F6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78" y="2353732"/>
            <a:ext cx="10767844" cy="28786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65000"/>
              </a:schemeClr>
            </a:solidFill>
          </a:ln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A51D3C-4B49-AC3F-7BE5-17C6085B6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B1A9E0-A39D-5289-E6B4-92446EDCE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1DD82-F866-8EEF-609C-D2F9F7B4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1899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67D1A-17D2-A345-BDD3-FDCEF93A2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ACDE5-CC55-F94E-8AE4-51B43529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2521974"/>
            <a:ext cx="12022667" cy="338924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8000" b="1" dirty="0">
                <a:latin typeface="Calibri" panose="020F0502020204030204" pitchFamily="34" charset="0"/>
                <a:cs typeface="Calibri" panose="020F0502020204030204" pitchFamily="34" charset="0"/>
              </a:rPr>
              <a:t>setInterval</a:t>
            </a:r>
            <a:endParaRPr lang="en-VN" sz="8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A7ED-C266-A3A0-328F-F7E1CB2E5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037D6-1CA8-4BF4-E3F8-4E09725DE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C5646-9899-7418-2B0D-40B1825FF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70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6D041-1DBD-DA4A-BD03-FE7A0A34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setInterval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F6246-607E-4D4E-A54A-901CB334A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657" y="1143000"/>
            <a:ext cx="10328955" cy="4768222"/>
          </a:xfrm>
        </p:spPr>
        <p:txBody>
          <a:bodyPr/>
          <a:lstStyle/>
          <a:p>
            <a:r>
              <a:rPr lang="en-US"/>
              <a:t>The </a:t>
            </a:r>
            <a:r>
              <a:rPr lang="en-US" b="1"/>
              <a:t>setInterval()</a:t>
            </a:r>
            <a:r>
              <a:rPr lang="en-US"/>
              <a:t> method calls a function or evaluates an expression at specified intervals (in milliseconds).</a:t>
            </a:r>
          </a:p>
          <a:p>
            <a:pPr marL="0" indent="0" algn="ctr">
              <a:buNone/>
            </a:pPr>
            <a:r>
              <a:rPr lang="en-US" b="1" i="1"/>
              <a:t>setInterval</a:t>
            </a:r>
            <a:r>
              <a:rPr lang="en-US" i="1"/>
              <a:t>(</a:t>
            </a:r>
            <a:r>
              <a:rPr lang="en-US" i="1">
                <a:solidFill>
                  <a:srgbClr val="C00000"/>
                </a:solidFill>
              </a:rPr>
              <a:t>function</a:t>
            </a:r>
            <a:r>
              <a:rPr lang="en-US" i="1"/>
              <a:t>, </a:t>
            </a:r>
            <a:r>
              <a:rPr lang="en-US" i="1">
                <a:solidFill>
                  <a:srgbClr val="C00000"/>
                </a:solidFill>
              </a:rPr>
              <a:t>milliseconds</a:t>
            </a:r>
            <a:r>
              <a:rPr lang="en-US" i="1"/>
              <a:t>);</a:t>
            </a:r>
            <a:endParaRPr lang="en-VN" i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1A9D50-39D1-9149-80FC-78A145664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961" y="2787930"/>
            <a:ext cx="7962078" cy="39046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70AFA-3BD3-D59A-7A73-D41643105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34FC78-DF5A-AE21-8311-768525D3E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87418-A27A-94E2-728F-F9B401AB3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5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67D1A-17D2-A345-BDD3-FDCEF93A2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ACDE5-CC55-F94E-8AE4-51B43529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2521974"/>
            <a:ext cx="12022667" cy="338924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7200" b="1" dirty="0">
                <a:latin typeface="Calibri" panose="020F0502020204030204" pitchFamily="34" charset="0"/>
                <a:cs typeface="Calibri" panose="020F0502020204030204" pitchFamily="34" charset="0"/>
              </a:rPr>
              <a:t>Document Object Model</a:t>
            </a:r>
            <a:endParaRPr lang="en-VN" sz="7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BEA6E-CB8E-1AC1-8770-0B3B8CD88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48B50-6F7B-832D-2FF0-B03E480D8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D8B00-467C-1BD1-7F86-BD463A19A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1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B5873-CF7C-9D43-A47E-16F92F23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Introduction to Javascript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0FEFD-3770-B945-B42F-E39807517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JavaScript is one of the </a:t>
            </a:r>
            <a:r>
              <a:rPr lang="en-US">
                <a:solidFill>
                  <a:srgbClr val="C00000"/>
                </a:solidFill>
              </a:rPr>
              <a:t>most popular</a:t>
            </a:r>
            <a:r>
              <a:rPr lang="en-US"/>
              <a:t> programming language.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JavaScript was initially created to “</a:t>
            </a:r>
            <a:r>
              <a:rPr lang="en-US">
                <a:solidFill>
                  <a:srgbClr val="C00000"/>
                </a:solidFill>
              </a:rPr>
              <a:t>make web pages alive</a:t>
            </a:r>
            <a:r>
              <a:rPr lang="en-US"/>
              <a:t>”.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When JavaScript was created, it initially had another name: “</a:t>
            </a:r>
            <a:r>
              <a:rPr lang="en-US">
                <a:solidFill>
                  <a:srgbClr val="C00000"/>
                </a:solidFill>
              </a:rPr>
              <a:t>LiveScript</a:t>
            </a:r>
            <a:r>
              <a:rPr lang="en-US"/>
              <a:t>”.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Javascript can be used for both </a:t>
            </a:r>
            <a:r>
              <a:rPr lang="en-US">
                <a:solidFill>
                  <a:srgbClr val="C00000"/>
                </a:solidFill>
              </a:rPr>
              <a:t>front-end</a:t>
            </a:r>
            <a:r>
              <a:rPr lang="en-US"/>
              <a:t> and </a:t>
            </a:r>
            <a:r>
              <a:rPr lang="en-US">
                <a:solidFill>
                  <a:srgbClr val="C00000"/>
                </a:solidFill>
              </a:rPr>
              <a:t>back-end</a:t>
            </a:r>
            <a:r>
              <a:rPr lang="en-US"/>
              <a:t> web development.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48421-EBEA-5359-110B-AD0F1ECB4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4A167-0B57-6420-0D85-D18497864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B6F07-3A11-EF0E-D544-652D9B896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46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84E6F-3390-1A4C-9CBD-E41BB4CD2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Document Object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F9AF5-E064-4448-93C0-B13ECB339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/>
              <a:t>The HTML DOM is a standard object model and programming interface for HTML. It defines: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/>
              <a:t>The HTML elements as objects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/>
              <a:t>The properties of all HTML elements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/>
              <a:t>The methods to access all HTML elements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/>
              <a:t>The events for all HTML elements</a:t>
            </a:r>
            <a:endParaRPr lang="en-VN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9FA02-551F-E88E-ECE6-AD721FA78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B779E-10E9-76C6-9984-22720CC65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E7317A-8475-A3AF-DDE9-7E67FFC13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297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Finding Elements In The DOM Using querySelector | KIRUPA">
            <a:extLst>
              <a:ext uri="{FF2B5EF4-FFF2-40B4-BE49-F238E27FC236}">
                <a16:creationId xmlns:a16="http://schemas.microsoft.com/office/drawing/2014/main" id="{77A5C62C-A864-644E-8D88-27BEFC003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607" y="287652"/>
            <a:ext cx="8752553" cy="628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B07DD8-3B27-84A6-EABE-DD3A1374E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7E918D-61EF-F90F-FD1F-C3184DAC4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88CFE-578C-DD2D-BCED-052FDE046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2543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84E6F-3390-1A4C-9CBD-E41BB4CD2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F9AF5-E064-4448-93C0-B13ECB339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657" y="1991032"/>
            <a:ext cx="10328955" cy="392019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4800"/>
              <a:t>The HTML </a:t>
            </a:r>
            <a:r>
              <a:rPr lang="en-US" sz="4800">
                <a:solidFill>
                  <a:srgbClr val="C00000"/>
                </a:solidFill>
              </a:rPr>
              <a:t>DOM</a:t>
            </a:r>
            <a:r>
              <a:rPr lang="en-US" sz="4800"/>
              <a:t> is a standard for how to get, change, add, or delete HTML elements.</a:t>
            </a:r>
            <a:endParaRPr lang="en-VN" sz="4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C8702-2012-8B38-5122-3B49BAD9A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2C0EC-800E-4758-7572-DF273FBBF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BCC53-7AB4-DDD5-3CAF-C63965AF6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806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F9AF5-E064-4448-93C0-B13ECB339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284" y="486697"/>
            <a:ext cx="9528328" cy="61943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/>
              <a:t>With the object model, JavaScript can: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/>
              <a:t>change all the HTML elements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/>
              <a:t>change all the HTML attributes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/>
              <a:t>change all the CSS styles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/>
              <a:t>remove HTML elements and attributes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/>
              <a:t>add new HTML elements and attributes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/>
              <a:t>react to all existing HTML events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/>
              <a:t>create new HTML events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893C44-2A5D-0B6D-A66F-3CFABC40B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B3877A-808D-5766-B34F-91DDECAD2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C7F56A-1C0C-C8A4-E3CF-1D73C831E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16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67D1A-17D2-A345-BDD3-FDCEF93A2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ACDE5-CC55-F94E-8AE4-51B43529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2521974"/>
            <a:ext cx="12022667" cy="338924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7200" b="1" dirty="0">
                <a:latin typeface="Calibri" panose="020F0502020204030204" pitchFamily="34" charset="0"/>
                <a:cs typeface="Calibri" panose="020F0502020204030204" pitchFamily="34" charset="0"/>
              </a:rPr>
              <a:t>Finding HTML Elements</a:t>
            </a:r>
            <a:endParaRPr lang="en-VN" sz="7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FA30D-2E61-D65E-12D1-CD5EECCC0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EE8DC9-7108-81DA-B997-118CC04F0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80A5B-AA0F-F8CC-AFFE-8A1A3F5E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47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A32C9-9978-6F4D-B3B9-9541E130C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Finding HTML Elements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1BB4A-4ACB-3B49-B785-B0FB0E07A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Finding HTML elements by </a:t>
            </a:r>
            <a:r>
              <a:rPr lang="en-US" b="1">
                <a:solidFill>
                  <a:srgbClr val="C00000"/>
                </a:solidFill>
              </a:rPr>
              <a:t>id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Finding HTML elements by </a:t>
            </a:r>
            <a:r>
              <a:rPr lang="en-US" b="1">
                <a:solidFill>
                  <a:srgbClr val="C00000"/>
                </a:solidFill>
              </a:rPr>
              <a:t>tag</a:t>
            </a:r>
            <a:r>
              <a:rPr lang="en-US"/>
              <a:t> name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Finding HTML elements by </a:t>
            </a:r>
            <a:r>
              <a:rPr lang="en-US" b="1">
                <a:solidFill>
                  <a:srgbClr val="C00000"/>
                </a:solidFill>
              </a:rPr>
              <a:t>class</a:t>
            </a:r>
            <a:r>
              <a:rPr lang="en-US"/>
              <a:t> name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Finding HTML elements by </a:t>
            </a:r>
            <a:r>
              <a:rPr lang="en-US" b="1">
                <a:solidFill>
                  <a:srgbClr val="C00000"/>
                </a:solidFill>
              </a:rPr>
              <a:t>CSS selectors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Finding HTML elements by HTML object collections</a:t>
            </a:r>
            <a:endParaRPr lang="en-VN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B8EB6-F5AB-D49E-8165-C06F00CF3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A7C0F-CE9F-8A29-A890-E7FBE7BC2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449F9-26DF-90DD-6C6B-4ECAC4881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61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BB744-8DC9-074E-B1A9-E933D6BF3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Find Element By </a:t>
            </a:r>
            <a:r>
              <a:rPr lang="en-VN">
                <a:solidFill>
                  <a:srgbClr val="7030A0"/>
                </a:solidFill>
              </a:rPr>
              <a:t>Id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30B214-6C60-7F4C-B3E4-D604864C5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606" y="1474837"/>
            <a:ext cx="10306788" cy="49112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11D048-17CD-707D-5A26-A457D4169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48570-14CF-5D47-59FD-0916EC59B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D02EB-0423-4230-0878-F463523CB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88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BB744-8DC9-074E-B1A9-E933D6BF3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Find Element By </a:t>
            </a:r>
            <a:r>
              <a:rPr lang="en-VN">
                <a:solidFill>
                  <a:srgbClr val="7030A0"/>
                </a:solidFill>
              </a:rPr>
              <a:t>Class</a:t>
            </a:r>
            <a:r>
              <a:rPr lang="en-VN"/>
              <a:t> Name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F50702-0D95-1940-AEB3-048131EEC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46E8EF-535B-AC48-8345-1B7C2B58B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8" y="1488843"/>
            <a:ext cx="11016343" cy="46830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75000"/>
              </a:schemeClr>
            </a:solidFill>
          </a:ln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CBCCDB-F904-2485-5811-F40C43916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503769-2DD4-81A5-83C6-ADDB6C660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12FE7-8386-F9A2-565B-E28FA3D9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65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BB744-8DC9-074E-B1A9-E933D6BF3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Find Element By </a:t>
            </a:r>
            <a:r>
              <a:rPr lang="en-VN">
                <a:solidFill>
                  <a:srgbClr val="7030A0"/>
                </a:solidFill>
              </a:rPr>
              <a:t>Tag</a:t>
            </a:r>
            <a:r>
              <a:rPr lang="en-VN"/>
              <a:t> Name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F50702-0D95-1940-AEB3-048131EEC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0E3EB0-9231-2641-9D6E-196ECA3B2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88" y="1519194"/>
            <a:ext cx="11050137" cy="49771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75000"/>
              </a:schemeClr>
            </a:solidFill>
          </a:ln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DD070D-1523-E3F2-745C-2E0FA7774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CF21EE-50CB-61C1-E4B3-A76580DD5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4822F-618E-488D-9997-2A1F84153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62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67D1A-17D2-A345-BDD3-FDCEF93A2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ACDE5-CC55-F94E-8AE4-51B43529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3219" y="2389238"/>
            <a:ext cx="9345561" cy="372846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7200" b="1" dirty="0">
                <a:latin typeface="Calibri" panose="020F0502020204030204" pitchFamily="34" charset="0"/>
                <a:cs typeface="Calibri" panose="020F0502020204030204" pitchFamily="34" charset="0"/>
              </a:rPr>
              <a:t>Change Elements Attributes</a:t>
            </a:r>
            <a:endParaRPr lang="en-VN" sz="7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54E7C-1312-EDE7-1469-835C3E037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F8972-CAC9-2A7C-848A-A8300B93B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DBA70-D8EF-E88C-55A3-17DDD8866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7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B5873-CF7C-9D43-A47E-16F92F23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Javascript in </a:t>
            </a:r>
            <a:r>
              <a:rPr lang="en-VN">
                <a:solidFill>
                  <a:srgbClr val="7030A0"/>
                </a:solidFill>
              </a:rPr>
              <a:t>client</a:t>
            </a:r>
            <a:r>
              <a:rPr lang="en-VN"/>
              <a:t> 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0FEFD-3770-B945-B42F-E39807517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657" y="1371600"/>
            <a:ext cx="10328955" cy="5486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VN"/>
              <a:t>Add or remove HTML Elements.</a:t>
            </a:r>
          </a:p>
          <a:p>
            <a:pPr>
              <a:lnSpc>
                <a:spcPct val="150000"/>
              </a:lnSpc>
            </a:pPr>
            <a:r>
              <a:rPr lang="en-VN"/>
              <a:t>Add or remove/change HTML Element attributes.</a:t>
            </a:r>
          </a:p>
          <a:p>
            <a:pPr>
              <a:lnSpc>
                <a:spcPct val="150000"/>
              </a:lnSpc>
            </a:pPr>
            <a:r>
              <a:rPr lang="en-VN"/>
              <a:t>Change HTML Element content.</a:t>
            </a:r>
          </a:p>
          <a:p>
            <a:pPr>
              <a:lnSpc>
                <a:spcPct val="150000"/>
              </a:lnSpc>
            </a:pPr>
            <a:r>
              <a:rPr lang="en-VN"/>
              <a:t>Change HTML Style.</a:t>
            </a:r>
          </a:p>
          <a:p>
            <a:pPr>
              <a:lnSpc>
                <a:spcPct val="150000"/>
              </a:lnSpc>
            </a:pPr>
            <a:r>
              <a:rPr lang="en-VN"/>
              <a:t>Form validation.</a:t>
            </a:r>
          </a:p>
          <a:p>
            <a:pPr>
              <a:lnSpc>
                <a:spcPct val="150000"/>
              </a:lnSpc>
            </a:pPr>
            <a:r>
              <a:rPr lang="en-VN"/>
              <a:t>Load data from server.</a:t>
            </a:r>
          </a:p>
          <a:p>
            <a:pPr>
              <a:lnSpc>
                <a:spcPct val="150000"/>
              </a:lnSpc>
            </a:pPr>
            <a:r>
              <a:rPr lang="en-VN"/>
              <a:t>Post data to server.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5E526-808E-E441-BE0B-58337F2F9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D346F-C5E6-AEE9-C971-DFFAEDC29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C1A1A-0A5E-B279-2D46-5B589FF07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26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FED70-7BDE-B444-99F2-7F96CA39F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Change Image Source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789F6F-BA9A-F040-AE3B-4EA05AE1A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15492" y="1143000"/>
            <a:ext cx="7961015" cy="53697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75000"/>
              </a:schemeClr>
            </a:solidFill>
          </a:ln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1D0103-B3DF-D9D7-1CAE-6C219494C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2B871-B67B-9F86-279E-97FD2345B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9D360-78DC-5C4B-2A1C-23619E19D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9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FED70-7BDE-B444-99F2-7F96CA39F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Change Link Source and Text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947F300-CFA4-4044-B203-3162303D8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1376" y="1453883"/>
            <a:ext cx="9869247" cy="50424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75000"/>
              </a:schemeClr>
            </a:solidFill>
          </a:ln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7788B2-ABDE-E39F-7933-9489BBC19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97D8E0-EC84-2000-0A73-103EC3689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A60083-F502-5FA9-686B-C61F3A3D1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67D1A-17D2-A345-BDD3-FDCEF93A2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ACDE5-CC55-F94E-8AE4-51B43529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3487" y="2403986"/>
            <a:ext cx="7765026" cy="384644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7200" b="1" dirty="0">
                <a:latin typeface="Calibri" panose="020F0502020204030204" pitchFamily="34" charset="0"/>
                <a:cs typeface="Calibri" panose="020F0502020204030204" pitchFamily="34" charset="0"/>
              </a:rPr>
              <a:t>Change Elements Style</a:t>
            </a:r>
            <a:endParaRPr lang="en-VN" sz="7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06CBC-B9D1-F91F-203B-C248B816D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7C6EF-19D5-8D82-A373-5031573C4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BADC4-6C87-DC43-9FA9-B6A531D43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52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FED70-7BDE-B444-99F2-7F96CA39F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Change Text Style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F614E9-B1DA-3A46-A0A3-DD797FD85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52992" y="1268361"/>
            <a:ext cx="8886016" cy="53512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75000"/>
              </a:schemeClr>
            </a:solidFill>
          </a:ln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32F485-E33B-48E2-9578-52284809A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07051A-4C0D-8EAA-15CA-4272B0AEA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EFFA1E-AB93-C9B6-2A3F-3F812F786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08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FED70-7BDE-B444-99F2-7F96CA39F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Change Text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B2FCF8-7672-904A-851C-325F09831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115B21-B217-4045-BF36-29B4901E5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618" y="4263107"/>
            <a:ext cx="7743031" cy="16481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43F498-2582-3643-B1E1-ED52EB98A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208" y="2027291"/>
            <a:ext cx="8823850" cy="15801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C825A6-5D34-775D-6CEF-B65692176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D9BBFD-10F2-0A43-7A4C-5E2F5F6A0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C85A12-8742-D116-DFD0-917AA9731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82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B5873-CF7C-9D43-A47E-16F92F23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Javascript in </a:t>
            </a:r>
            <a:r>
              <a:rPr lang="en-VN">
                <a:solidFill>
                  <a:srgbClr val="7030A0"/>
                </a:solidFill>
              </a:rPr>
              <a:t>server</a:t>
            </a:r>
            <a:r>
              <a:rPr lang="en-VN"/>
              <a:t> 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0FEFD-3770-B945-B42F-E39807517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VN"/>
              <a:t>Create a web server (like apache)</a:t>
            </a:r>
          </a:p>
          <a:p>
            <a:pPr>
              <a:lnSpc>
                <a:spcPct val="200000"/>
              </a:lnSpc>
            </a:pPr>
            <a:r>
              <a:rPr lang="en-VN"/>
              <a:t>Access file system</a:t>
            </a:r>
          </a:p>
          <a:p>
            <a:pPr>
              <a:lnSpc>
                <a:spcPct val="200000"/>
              </a:lnSpc>
            </a:pPr>
            <a:r>
              <a:rPr lang="en-VN"/>
              <a:t>Access OS features</a:t>
            </a:r>
          </a:p>
          <a:p>
            <a:pPr>
              <a:lnSpc>
                <a:spcPct val="200000"/>
              </a:lnSpc>
            </a:pPr>
            <a:r>
              <a:rPr lang="en-VN"/>
              <a:t>Create a command line program</a:t>
            </a:r>
          </a:p>
          <a:p>
            <a:pPr>
              <a:lnSpc>
                <a:spcPct val="200000"/>
              </a:lnSpc>
            </a:pPr>
            <a:r>
              <a:rPr lang="en-VN"/>
              <a:t>And more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CC458-D015-9D1A-D7D9-F11EFA7B7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C5B0F-08EF-D7FB-8A73-D85CF2815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5914C-FBF3-C5B6-12B1-152B5CD6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3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B5873-CF7C-9D43-A47E-16F92F23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Three ways to use Javascript in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0FEFD-3770-B945-B42F-E39807517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VN"/>
              <a:t>Inline Javasript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VN"/>
              <a:t>Internal Javascript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VN"/>
              <a:t>External Javascript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12DFE-FBA9-24C4-AEF0-FB224E022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1CC07-D05B-4481-582F-2CECEC072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3DFC4-4EB8-0CD3-CB01-D1560DD89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8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67D1A-17D2-A345-BDD3-FDCEF93A2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ACDE5-CC55-F94E-8AE4-51B43529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657" y="2521974"/>
            <a:ext cx="10328955" cy="338924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600" b="1" dirty="0">
                <a:latin typeface="Calibri" panose="020F0502020204030204" pitchFamily="34" charset="0"/>
                <a:cs typeface="Calibri" panose="020F0502020204030204" pitchFamily="34" charset="0"/>
              </a:rPr>
              <a:t>Inline Javascipt</a:t>
            </a:r>
            <a:endParaRPr lang="en-VN" sz="6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75419B-9059-816D-D5F2-787CA2282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9DFA0-3230-14D3-A6DD-ED9673400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20858-DF92-09FB-73FC-5626B3FE2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93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B5873-CF7C-9D43-A47E-16F92F23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Inline Javascript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0FEFD-3770-B945-B42F-E39807517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Javascript code can be written directly on an HTML element via the </a:t>
            </a:r>
            <a:r>
              <a:rPr lang="en-US" b="1"/>
              <a:t>on</a:t>
            </a:r>
            <a:r>
              <a:rPr lang="en-US" b="1" i="1"/>
              <a:t>[event]</a:t>
            </a:r>
            <a:r>
              <a:rPr lang="en-US"/>
              <a:t> attributes such as: </a:t>
            </a:r>
            <a:r>
              <a:rPr lang="en-US">
                <a:solidFill>
                  <a:srgbClr val="C00000"/>
                </a:solidFill>
              </a:rPr>
              <a:t>onclick</a:t>
            </a:r>
            <a:r>
              <a:rPr lang="en-US"/>
              <a:t>, </a:t>
            </a:r>
            <a:r>
              <a:rPr lang="en-US">
                <a:solidFill>
                  <a:srgbClr val="C00000"/>
                </a:solidFill>
              </a:rPr>
              <a:t>oninput</a:t>
            </a:r>
            <a:r>
              <a:rPr lang="en-US"/>
              <a:t>, </a:t>
            </a:r>
            <a:r>
              <a:rPr lang="en-US">
                <a:solidFill>
                  <a:srgbClr val="C00000"/>
                </a:solidFill>
              </a:rPr>
              <a:t>onfocus</a:t>
            </a:r>
            <a:r>
              <a:rPr lang="en-US"/>
              <a:t>….</a:t>
            </a:r>
            <a:endParaRPr lang="en-V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4C2496-1440-A940-9189-7856D96BD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83" y="2718858"/>
            <a:ext cx="11142633" cy="14202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D69F73-9652-0649-BBF6-9F9C9A2B2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199" y="4660899"/>
            <a:ext cx="5689600" cy="1651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65000"/>
              </a:schemeClr>
            </a:solidFill>
          </a:ln>
          <a:effectLst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DB240-706E-AA08-20E5-51AC99420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/>
              <a:t>May 20,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97E923-F635-5F99-3931-9B99760F1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503073 - Lesson 4: Javascript Language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7708F9-B67E-75DF-45A1-8958C12FB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0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{0B751C1C-C7C9-8144-8774-5A9F4EAA59C2}tf10001069</Template>
  <TotalTime>2609</TotalTime>
  <Words>1248</Words>
  <Application>Microsoft Office PowerPoint</Application>
  <PresentationFormat>Widescreen</PresentationFormat>
  <Paragraphs>293</Paragraphs>
  <Slides>54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Century Gothic</vt:lpstr>
      <vt:lpstr>Wingdings 3</vt:lpstr>
      <vt:lpstr>Wisp</vt:lpstr>
      <vt:lpstr>503073</vt:lpstr>
      <vt:lpstr>Outline</vt:lpstr>
      <vt:lpstr>PowerPoint Presentation</vt:lpstr>
      <vt:lpstr>Introduction to Javascript</vt:lpstr>
      <vt:lpstr>Javascript in client side</vt:lpstr>
      <vt:lpstr>Javascript in server side</vt:lpstr>
      <vt:lpstr>Three ways to use Javascript in HTML</vt:lpstr>
      <vt:lpstr>PowerPoint Presentation</vt:lpstr>
      <vt:lpstr>Inline Javascript</vt:lpstr>
      <vt:lpstr>PowerPoint Presentation</vt:lpstr>
      <vt:lpstr>Inline Javascript</vt:lpstr>
      <vt:lpstr>PowerPoint Presentation</vt:lpstr>
      <vt:lpstr>External Javascript</vt:lpstr>
      <vt:lpstr>PowerPoint Presentation</vt:lpstr>
      <vt:lpstr>Data types</vt:lpstr>
      <vt:lpstr>== vs ===</vt:lpstr>
      <vt:lpstr>== vs ===</vt:lpstr>
      <vt:lpstr>String</vt:lpstr>
      <vt:lpstr>Variable and if-else statement</vt:lpstr>
      <vt:lpstr>Constant and for/while loop</vt:lpstr>
      <vt:lpstr>Function</vt:lpstr>
      <vt:lpstr>PowerPoint Presentation</vt:lpstr>
      <vt:lpstr>PowerPoint Presentation</vt:lpstr>
      <vt:lpstr>Callback function</vt:lpstr>
      <vt:lpstr>Callback function</vt:lpstr>
      <vt:lpstr>Callback function</vt:lpstr>
      <vt:lpstr>PowerPoint Presentation</vt:lpstr>
      <vt:lpstr>Arrow function</vt:lpstr>
      <vt:lpstr>Arrow function</vt:lpstr>
      <vt:lpstr>Arrow function as a callback</vt:lpstr>
      <vt:lpstr>Reduced Arrow function</vt:lpstr>
      <vt:lpstr>PowerPoint Presentation</vt:lpstr>
      <vt:lpstr>setTimeout</vt:lpstr>
      <vt:lpstr>setTimeout v2</vt:lpstr>
      <vt:lpstr>setTimeout v3</vt:lpstr>
      <vt:lpstr>setTimeout v4</vt:lpstr>
      <vt:lpstr>PowerPoint Presentation</vt:lpstr>
      <vt:lpstr>setInterval</vt:lpstr>
      <vt:lpstr>PowerPoint Presentation</vt:lpstr>
      <vt:lpstr>Document Object Model</vt:lpstr>
      <vt:lpstr>PowerPoint Presentation</vt:lpstr>
      <vt:lpstr>PowerPoint Presentation</vt:lpstr>
      <vt:lpstr>PowerPoint Presentation</vt:lpstr>
      <vt:lpstr>PowerPoint Presentation</vt:lpstr>
      <vt:lpstr>Finding HTML Elements</vt:lpstr>
      <vt:lpstr>Find Element By Id</vt:lpstr>
      <vt:lpstr>Find Element By Class Name</vt:lpstr>
      <vt:lpstr>Find Element By Tag Name</vt:lpstr>
      <vt:lpstr>PowerPoint Presentation</vt:lpstr>
      <vt:lpstr>Change Image Source</vt:lpstr>
      <vt:lpstr>Change Link Source and Text</vt:lpstr>
      <vt:lpstr>PowerPoint Presentation</vt:lpstr>
      <vt:lpstr>Change Text Style</vt:lpstr>
      <vt:lpstr>Change Text Style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Mai Van Manh</dc:creator>
  <cp:lastModifiedBy>Thanh Doan Xuan (FE FPTU HCM)</cp:lastModifiedBy>
  <cp:revision>767</cp:revision>
  <dcterms:created xsi:type="dcterms:W3CDTF">2020-02-23T14:42:24Z</dcterms:created>
  <dcterms:modified xsi:type="dcterms:W3CDTF">2025-02-25T03:07:38Z</dcterms:modified>
</cp:coreProperties>
</file>